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</p:sldMasterIdLst>
  <p:sldIdLst>
    <p:sldId id="256" r:id="rId2"/>
    <p:sldId id="266" r:id="rId3"/>
    <p:sldId id="437" r:id="rId4"/>
    <p:sldId id="438" r:id="rId5"/>
    <p:sldId id="439" r:id="rId6"/>
    <p:sldId id="440" r:id="rId7"/>
    <p:sldId id="441" r:id="rId8"/>
    <p:sldId id="272" r:id="rId9"/>
    <p:sldId id="442" r:id="rId10"/>
    <p:sldId id="570" r:id="rId11"/>
    <p:sldId id="571" r:id="rId12"/>
    <p:sldId id="572" r:id="rId13"/>
    <p:sldId id="573" r:id="rId14"/>
    <p:sldId id="574" r:id="rId15"/>
    <p:sldId id="575" r:id="rId16"/>
    <p:sldId id="291" r:id="rId17"/>
    <p:sldId id="577" r:id="rId18"/>
    <p:sldId id="578" r:id="rId19"/>
    <p:sldId id="579" r:id="rId20"/>
    <p:sldId id="580" r:id="rId21"/>
    <p:sldId id="581" r:id="rId22"/>
    <p:sldId id="582" r:id="rId23"/>
    <p:sldId id="583" r:id="rId24"/>
    <p:sldId id="584" r:id="rId25"/>
    <p:sldId id="585" r:id="rId26"/>
    <p:sldId id="586" r:id="rId27"/>
    <p:sldId id="308" r:id="rId28"/>
    <p:sldId id="469" r:id="rId29"/>
    <p:sldId id="470" r:id="rId30"/>
    <p:sldId id="587" r:id="rId31"/>
    <p:sldId id="588" r:id="rId32"/>
    <p:sldId id="309" r:id="rId33"/>
    <p:sldId id="481" r:id="rId34"/>
    <p:sldId id="567" r:id="rId35"/>
    <p:sldId id="568" r:id="rId36"/>
    <p:sldId id="482" r:id="rId37"/>
    <p:sldId id="483" r:id="rId38"/>
    <p:sldId id="484" r:id="rId39"/>
    <p:sldId id="310" r:id="rId40"/>
    <p:sldId id="590" r:id="rId41"/>
    <p:sldId id="591" r:id="rId42"/>
    <p:sldId id="592" r:id="rId43"/>
    <p:sldId id="593" r:id="rId44"/>
    <p:sldId id="594" r:id="rId45"/>
    <p:sldId id="595" r:id="rId46"/>
    <p:sldId id="494" r:id="rId47"/>
    <p:sldId id="495" r:id="rId48"/>
    <p:sldId id="496" r:id="rId49"/>
    <p:sldId id="497" r:id="rId50"/>
    <p:sldId id="498" r:id="rId51"/>
    <p:sldId id="609" r:id="rId52"/>
    <p:sldId id="503" r:id="rId53"/>
    <p:sldId id="504" r:id="rId54"/>
    <p:sldId id="505" r:id="rId55"/>
    <p:sldId id="506" r:id="rId56"/>
    <p:sldId id="507" r:id="rId57"/>
    <p:sldId id="546" r:id="rId58"/>
    <p:sldId id="547" r:id="rId59"/>
    <p:sldId id="596" r:id="rId60"/>
    <p:sldId id="597" r:id="rId61"/>
    <p:sldId id="598" r:id="rId62"/>
    <p:sldId id="599" r:id="rId63"/>
    <p:sldId id="600" r:id="rId64"/>
    <p:sldId id="601" r:id="rId65"/>
    <p:sldId id="602" r:id="rId66"/>
    <p:sldId id="603" r:id="rId67"/>
    <p:sldId id="604" r:id="rId68"/>
    <p:sldId id="605" r:id="rId69"/>
    <p:sldId id="606" r:id="rId70"/>
    <p:sldId id="607" r:id="rId71"/>
    <p:sldId id="316" r:id="rId72"/>
    <p:sldId id="432" r:id="rId73"/>
    <p:sldId id="433" r:id="rId74"/>
    <p:sldId id="434" r:id="rId75"/>
    <p:sldId id="435" r:id="rId76"/>
    <p:sldId id="436" r:id="rId7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12" autoAdjust="0"/>
    <p:restoredTop sz="95482" autoAdjust="0"/>
  </p:normalViewPr>
  <p:slideViewPr>
    <p:cSldViewPr>
      <p:cViewPr varScale="1">
        <p:scale>
          <a:sx n="85" d="100"/>
          <a:sy n="85" d="100"/>
        </p:scale>
        <p:origin x="1550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25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813"/>
            <a:ext cx="9144000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SEDLOGR"/>
          <p:cNvPicPr>
            <a:picLocks noChangeAspect="1" noChangeArrowheads="1"/>
          </p:cNvPicPr>
          <p:nvPr/>
        </p:nvPicPr>
        <p:blipFill>
          <a:blip r:embed="rId3">
            <a:lum bright="8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7838" y="763588"/>
            <a:ext cx="2065337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323850" y="1557338"/>
            <a:ext cx="5399088" cy="935037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is-I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23850" y="3933825"/>
            <a:ext cx="6400800" cy="1752600"/>
          </a:xfrm>
        </p:spPr>
        <p:txBody>
          <a:bodyPr/>
          <a:lstStyle>
            <a:lvl1pPr marL="0" indent="0">
              <a:buFontTx/>
              <a:buNone/>
              <a:defRPr sz="2600"/>
            </a:lvl1pPr>
          </a:lstStyle>
          <a:p>
            <a:r>
              <a:rPr lang="en-US" smtClean="0"/>
              <a:t>Click to edit Master subtitle style</a:t>
            </a:r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376505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9CF171-7D64-4D60-81BE-14497396D95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448465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4025" y="115888"/>
            <a:ext cx="2232025" cy="61928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7950" y="115888"/>
            <a:ext cx="6543675" cy="6192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9FC19A-4F8A-40DF-A50B-EAA8D350EE0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9367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16345-DD26-4268-9C6D-EDE8D4BB31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699936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5B701-F348-4450-B1F2-9FB549B579A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284603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341438"/>
            <a:ext cx="4316413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8" y="1341438"/>
            <a:ext cx="4316412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959FDD-0D78-4982-8BD3-D6EA800761B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77868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119AD2-618D-441D-8CC9-12ACF8A8DD8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842932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C8409-F734-4624-BC31-60E2A0486F5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80535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A4C15-06B9-4074-843A-B9DEC414A04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074763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391B7-6EA7-4062-A607-7904B989F54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329055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A953F-3B6B-4923-9CA9-0822C6EF0D2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520969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68580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endParaRPr lang="en-GB" sz="2400"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85113" y="6453188"/>
            <a:ext cx="9683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621442"/>
                </a:solidFill>
                <a:cs typeface="+mn-cs"/>
              </a:defRPr>
            </a:lvl1pPr>
          </a:lstStyle>
          <a:p>
            <a:pPr>
              <a:defRPr/>
            </a:pPr>
            <a:fld id="{BB4050AF-AD3F-4459-B018-B3D11B467E1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3076" name="Rectangle 4" descr="bordi"/>
          <p:cNvSpPr>
            <a:spLocks noChangeArrowheads="1"/>
          </p:cNvSpPr>
          <p:nvPr/>
        </p:nvSpPr>
        <p:spPr bwMode="auto">
          <a:xfrm>
            <a:off x="0" y="981075"/>
            <a:ext cx="7667625" cy="144463"/>
          </a:xfrm>
          <a:prstGeom prst="rect">
            <a:avLst/>
          </a:prstGeom>
          <a:blipFill dpi="0" rotWithShape="0">
            <a:blip r:embed="rId13" cstate="print"/>
            <a:srcRect/>
            <a:stretch>
              <a:fillRect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C7C5C7"/>
              </a:clrFrom>
              <a:clrTo>
                <a:srgbClr val="C7C5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188913"/>
            <a:ext cx="84772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7950" y="115888"/>
            <a:ext cx="748823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is-IS" smtClean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341438"/>
            <a:ext cx="8785225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s-I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2144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21442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21442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21442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21442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2144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2144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2144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2144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40000"/>
        </a:spcBef>
        <a:spcAft>
          <a:spcPct val="0"/>
        </a:spcAft>
        <a:buClr>
          <a:srgbClr val="621442"/>
        </a:buClr>
        <a:buChar char="•"/>
        <a:defRPr sz="2800">
          <a:solidFill>
            <a:srgbClr val="62144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621442"/>
        </a:buClr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621442"/>
        </a:buClr>
        <a:buChar char="•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621442"/>
        </a:buClr>
        <a:buChar char="–"/>
        <a:defRPr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621442"/>
        </a:buClr>
        <a:buChar char="»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621442"/>
        </a:buClr>
        <a:buChar char="»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621442"/>
        </a:buClr>
        <a:buChar char="»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621442"/>
        </a:buClr>
        <a:buChar char="»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621442"/>
        </a:buClr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Central</a:t>
            </a:r>
            <a:r>
              <a:rPr lang="is-IS" dirty="0" smtClean="0"/>
              <a:t> Bank of </a:t>
            </a:r>
            <a:r>
              <a:rPr lang="is-IS" dirty="0" err="1" smtClean="0"/>
              <a:t>Iceland</a:t>
            </a:r>
            <a:endParaRPr lang="is-IS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Financial</a:t>
            </a:r>
            <a:r>
              <a:rPr lang="is-IS" dirty="0" smtClean="0"/>
              <a:t> </a:t>
            </a:r>
            <a:r>
              <a:rPr lang="is-IS" dirty="0" err="1" smtClean="0"/>
              <a:t>Stability</a:t>
            </a:r>
            <a:r>
              <a:rPr lang="is-IS" dirty="0" smtClean="0"/>
              <a:t> </a:t>
            </a:r>
            <a:r>
              <a:rPr lang="is-IS" dirty="0" err="1" smtClean="0"/>
              <a:t>report</a:t>
            </a:r>
            <a:r>
              <a:rPr lang="is-IS" dirty="0" smtClean="0"/>
              <a:t> 2016/2</a:t>
            </a:r>
          </a:p>
          <a:p>
            <a:pPr eaLnBrk="1" hangingPunct="1"/>
            <a:endParaRPr lang="is-IS" dirty="0" smtClean="0"/>
          </a:p>
          <a:p>
            <a:pPr eaLnBrk="1" hangingPunct="1"/>
            <a:r>
              <a:rPr lang="is-IS" dirty="0" err="1" smtClean="0"/>
              <a:t>Charts</a:t>
            </a:r>
            <a:endParaRPr lang="is-I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Economic</a:t>
            </a:r>
            <a:r>
              <a:rPr lang="is-IS" dirty="0" smtClean="0"/>
              <a:t> </a:t>
            </a:r>
            <a:r>
              <a:rPr lang="is-IS" dirty="0" err="1" smtClean="0"/>
              <a:t>environment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financial</a:t>
            </a:r>
            <a:r>
              <a:rPr lang="is-IS" dirty="0" smtClean="0"/>
              <a:t> markets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484784"/>
            <a:ext cx="4138842" cy="4845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1117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Economic</a:t>
            </a:r>
            <a:r>
              <a:rPr lang="is-IS" dirty="0" smtClean="0"/>
              <a:t> </a:t>
            </a:r>
            <a:r>
              <a:rPr lang="is-IS" dirty="0" err="1" smtClean="0"/>
              <a:t>environment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financial</a:t>
            </a:r>
            <a:r>
              <a:rPr lang="is-IS" dirty="0" smtClean="0"/>
              <a:t> markets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484784"/>
            <a:ext cx="4047409" cy="468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352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Economic</a:t>
            </a:r>
            <a:r>
              <a:rPr lang="is-IS" dirty="0" smtClean="0"/>
              <a:t> </a:t>
            </a:r>
            <a:r>
              <a:rPr lang="is-IS" dirty="0" err="1" smtClean="0"/>
              <a:t>environment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financial</a:t>
            </a:r>
            <a:r>
              <a:rPr lang="is-IS" dirty="0" smtClean="0"/>
              <a:t> markets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916832"/>
            <a:ext cx="4083982" cy="349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859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Economic</a:t>
            </a:r>
            <a:r>
              <a:rPr lang="is-IS" dirty="0" smtClean="0"/>
              <a:t> </a:t>
            </a:r>
            <a:r>
              <a:rPr lang="is-IS" dirty="0" err="1" smtClean="0"/>
              <a:t>environment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financial</a:t>
            </a:r>
            <a:r>
              <a:rPr lang="is-IS" dirty="0" smtClean="0"/>
              <a:t> markets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412776"/>
            <a:ext cx="4090078" cy="455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4596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Economic</a:t>
            </a:r>
            <a:r>
              <a:rPr lang="is-IS" dirty="0" smtClean="0"/>
              <a:t> </a:t>
            </a:r>
            <a:r>
              <a:rPr lang="is-IS" dirty="0" err="1" smtClean="0"/>
              <a:t>environment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financial</a:t>
            </a:r>
            <a:r>
              <a:rPr lang="is-IS" dirty="0" smtClean="0"/>
              <a:t> markets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412776"/>
            <a:ext cx="4102269" cy="472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5813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Economic</a:t>
            </a:r>
            <a:r>
              <a:rPr lang="is-IS" dirty="0" smtClean="0"/>
              <a:t> </a:t>
            </a:r>
            <a:r>
              <a:rPr lang="is-IS" dirty="0" err="1" smtClean="0"/>
              <a:t>environment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financial</a:t>
            </a:r>
            <a:r>
              <a:rPr lang="is-IS" dirty="0" smtClean="0"/>
              <a:t> markets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700808"/>
            <a:ext cx="4211988" cy="3718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3852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International</a:t>
            </a:r>
            <a:r>
              <a:rPr lang="is-IS" dirty="0" smtClean="0"/>
              <a:t> </a:t>
            </a:r>
            <a:r>
              <a:rPr lang="is-IS" dirty="0" err="1" smtClean="0"/>
              <a:t>investment</a:t>
            </a:r>
            <a:r>
              <a:rPr lang="is-IS" dirty="0" smtClean="0"/>
              <a:t> </a:t>
            </a:r>
            <a:r>
              <a:rPr lang="is-IS" dirty="0" err="1" smtClean="0"/>
              <a:t>position</a:t>
            </a:r>
            <a:r>
              <a:rPr lang="is-IS" dirty="0" smtClean="0"/>
              <a:t> (IIP)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340768"/>
            <a:ext cx="4394853" cy="5114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4015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International</a:t>
            </a:r>
            <a:r>
              <a:rPr lang="is-IS" dirty="0" smtClean="0"/>
              <a:t> </a:t>
            </a:r>
            <a:r>
              <a:rPr lang="is-IS" dirty="0" err="1" smtClean="0"/>
              <a:t>investment</a:t>
            </a:r>
            <a:r>
              <a:rPr lang="is-IS" dirty="0" smtClean="0"/>
              <a:t> </a:t>
            </a:r>
            <a:r>
              <a:rPr lang="is-IS" dirty="0" err="1" smtClean="0"/>
              <a:t>position</a:t>
            </a:r>
            <a:r>
              <a:rPr lang="is-IS" dirty="0" smtClean="0"/>
              <a:t> (IIP)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124744"/>
            <a:ext cx="3754420" cy="557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414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International</a:t>
            </a:r>
            <a:r>
              <a:rPr lang="is-IS" dirty="0" smtClean="0"/>
              <a:t> </a:t>
            </a:r>
            <a:r>
              <a:rPr lang="is-IS" dirty="0" err="1" smtClean="0"/>
              <a:t>investment</a:t>
            </a:r>
            <a:r>
              <a:rPr lang="is-IS" dirty="0" smtClean="0"/>
              <a:t> </a:t>
            </a:r>
            <a:r>
              <a:rPr lang="is-IS" dirty="0" err="1" smtClean="0"/>
              <a:t>position</a:t>
            </a:r>
            <a:r>
              <a:rPr lang="is-IS" dirty="0" smtClean="0"/>
              <a:t> (IIP)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340768"/>
            <a:ext cx="3363107" cy="539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3529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International</a:t>
            </a:r>
            <a:r>
              <a:rPr lang="is-IS" dirty="0" smtClean="0"/>
              <a:t> </a:t>
            </a:r>
            <a:r>
              <a:rPr lang="is-IS" dirty="0" err="1" smtClean="0"/>
              <a:t>investment</a:t>
            </a:r>
            <a:r>
              <a:rPr lang="is-IS" dirty="0" smtClean="0"/>
              <a:t> </a:t>
            </a:r>
            <a:r>
              <a:rPr lang="is-IS" dirty="0" err="1" smtClean="0"/>
              <a:t>position</a:t>
            </a:r>
            <a:r>
              <a:rPr lang="is-IS" dirty="0" smtClean="0"/>
              <a:t> (IIP)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412776"/>
            <a:ext cx="4157128" cy="513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99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The</a:t>
            </a:r>
            <a:r>
              <a:rPr lang="is-IS" dirty="0" smtClean="0"/>
              <a:t> </a:t>
            </a:r>
            <a:r>
              <a:rPr lang="is-IS" dirty="0" err="1" smtClean="0"/>
              <a:t>Financial</a:t>
            </a:r>
            <a:r>
              <a:rPr lang="is-IS" dirty="0" smtClean="0"/>
              <a:t> </a:t>
            </a:r>
            <a:r>
              <a:rPr lang="is-IS" dirty="0" err="1" smtClean="0"/>
              <a:t>System</a:t>
            </a:r>
            <a:r>
              <a:rPr lang="is-IS" dirty="0" smtClean="0"/>
              <a:t> – </a:t>
            </a:r>
            <a:r>
              <a:rPr lang="is-IS" dirty="0" err="1" smtClean="0"/>
              <a:t>outlook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main</a:t>
            </a:r>
            <a:r>
              <a:rPr lang="is-IS" dirty="0" smtClean="0"/>
              <a:t> </a:t>
            </a:r>
            <a:r>
              <a:rPr lang="is-IS" dirty="0" err="1" smtClean="0"/>
              <a:t>risks</a:t>
            </a:r>
            <a:endParaRPr lang="is-I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340768"/>
            <a:ext cx="4400948" cy="524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1458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International</a:t>
            </a:r>
            <a:r>
              <a:rPr lang="is-IS" dirty="0" smtClean="0"/>
              <a:t> </a:t>
            </a:r>
            <a:r>
              <a:rPr lang="is-IS" dirty="0" err="1" smtClean="0"/>
              <a:t>investment</a:t>
            </a:r>
            <a:r>
              <a:rPr lang="is-IS" dirty="0" smtClean="0"/>
              <a:t> </a:t>
            </a:r>
            <a:r>
              <a:rPr lang="is-IS" dirty="0" err="1" smtClean="0"/>
              <a:t>position</a:t>
            </a:r>
            <a:r>
              <a:rPr lang="is-IS" dirty="0" smtClean="0"/>
              <a:t> (IIP)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340768"/>
            <a:ext cx="4400948" cy="524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6302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International</a:t>
            </a:r>
            <a:r>
              <a:rPr lang="is-IS" dirty="0" smtClean="0"/>
              <a:t> </a:t>
            </a:r>
            <a:r>
              <a:rPr lang="is-IS" dirty="0" err="1" smtClean="0"/>
              <a:t>investment</a:t>
            </a:r>
            <a:r>
              <a:rPr lang="is-IS" dirty="0" smtClean="0"/>
              <a:t> </a:t>
            </a:r>
            <a:r>
              <a:rPr lang="is-IS" dirty="0" err="1" smtClean="0"/>
              <a:t>position</a:t>
            </a:r>
            <a:r>
              <a:rPr lang="is-IS" dirty="0" smtClean="0"/>
              <a:t> (IIP)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556792"/>
            <a:ext cx="4096173" cy="399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4454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International</a:t>
            </a:r>
            <a:r>
              <a:rPr lang="is-IS" dirty="0" smtClean="0"/>
              <a:t> </a:t>
            </a:r>
            <a:r>
              <a:rPr lang="is-IS" dirty="0" err="1" smtClean="0"/>
              <a:t>investment</a:t>
            </a:r>
            <a:r>
              <a:rPr lang="is-IS" dirty="0" smtClean="0"/>
              <a:t> </a:t>
            </a:r>
            <a:r>
              <a:rPr lang="is-IS" dirty="0" err="1" smtClean="0"/>
              <a:t>position</a:t>
            </a:r>
            <a:r>
              <a:rPr lang="is-IS" dirty="0" smtClean="0"/>
              <a:t> (IIP)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268760"/>
            <a:ext cx="3706546" cy="521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111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International</a:t>
            </a:r>
            <a:r>
              <a:rPr lang="is-IS" dirty="0" smtClean="0"/>
              <a:t> </a:t>
            </a:r>
            <a:r>
              <a:rPr lang="is-IS" dirty="0" err="1" smtClean="0"/>
              <a:t>investment</a:t>
            </a:r>
            <a:r>
              <a:rPr lang="is-IS" dirty="0" smtClean="0"/>
              <a:t> </a:t>
            </a:r>
            <a:r>
              <a:rPr lang="is-IS" dirty="0" err="1" smtClean="0"/>
              <a:t>position</a:t>
            </a:r>
            <a:r>
              <a:rPr lang="is-IS" dirty="0" smtClean="0"/>
              <a:t> (IIP)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412776"/>
            <a:ext cx="4333898" cy="477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652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International</a:t>
            </a:r>
            <a:r>
              <a:rPr lang="is-IS" dirty="0" smtClean="0"/>
              <a:t> </a:t>
            </a:r>
            <a:r>
              <a:rPr lang="is-IS" dirty="0" err="1" smtClean="0"/>
              <a:t>investment</a:t>
            </a:r>
            <a:r>
              <a:rPr lang="is-IS" dirty="0" smtClean="0"/>
              <a:t> </a:t>
            </a:r>
            <a:r>
              <a:rPr lang="is-IS" dirty="0" err="1" smtClean="0"/>
              <a:t>position</a:t>
            </a:r>
            <a:r>
              <a:rPr lang="is-IS" dirty="0" smtClean="0"/>
              <a:t> (IIP)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556792"/>
            <a:ext cx="3454588" cy="5044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2412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International</a:t>
            </a:r>
            <a:r>
              <a:rPr lang="is-IS" dirty="0" smtClean="0"/>
              <a:t> </a:t>
            </a:r>
            <a:r>
              <a:rPr lang="is-IS" dirty="0" err="1" smtClean="0"/>
              <a:t>investment</a:t>
            </a:r>
            <a:r>
              <a:rPr lang="is-IS" dirty="0" smtClean="0"/>
              <a:t> </a:t>
            </a:r>
            <a:r>
              <a:rPr lang="is-IS" dirty="0" err="1" smtClean="0"/>
              <a:t>position</a:t>
            </a:r>
            <a:r>
              <a:rPr lang="is-IS" dirty="0" smtClean="0"/>
              <a:t> (IIP)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268760"/>
            <a:ext cx="3871372" cy="5521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9047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International</a:t>
            </a:r>
            <a:r>
              <a:rPr lang="is-IS" dirty="0" smtClean="0"/>
              <a:t> </a:t>
            </a:r>
            <a:r>
              <a:rPr lang="is-IS" dirty="0" err="1" smtClean="0"/>
              <a:t>investment</a:t>
            </a:r>
            <a:r>
              <a:rPr lang="is-IS" dirty="0" smtClean="0"/>
              <a:t> </a:t>
            </a:r>
            <a:r>
              <a:rPr lang="is-IS" dirty="0" err="1" smtClean="0"/>
              <a:t>position</a:t>
            </a:r>
            <a:r>
              <a:rPr lang="is-IS" dirty="0" smtClean="0"/>
              <a:t> (IIP)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268760"/>
            <a:ext cx="4285134" cy="526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4605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Operations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equity</a:t>
            </a:r>
            <a:endParaRPr lang="is-I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340768"/>
            <a:ext cx="4175415" cy="5126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1438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Operations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equity</a:t>
            </a:r>
            <a:endParaRPr lang="is-I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340768"/>
            <a:ext cx="4169319" cy="5126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0475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Operations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equity</a:t>
            </a:r>
            <a:endParaRPr lang="is-I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340768"/>
            <a:ext cx="4321707" cy="515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0475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The</a:t>
            </a:r>
            <a:r>
              <a:rPr lang="is-IS" dirty="0" smtClean="0"/>
              <a:t> </a:t>
            </a:r>
            <a:r>
              <a:rPr lang="is-IS" dirty="0" err="1" smtClean="0"/>
              <a:t>Financial</a:t>
            </a:r>
            <a:r>
              <a:rPr lang="is-IS" dirty="0" smtClean="0"/>
              <a:t> </a:t>
            </a:r>
            <a:r>
              <a:rPr lang="is-IS" dirty="0" err="1" smtClean="0"/>
              <a:t>System</a:t>
            </a:r>
            <a:r>
              <a:rPr lang="is-IS" dirty="0" smtClean="0"/>
              <a:t> – </a:t>
            </a:r>
            <a:r>
              <a:rPr lang="is-IS" dirty="0" err="1" smtClean="0"/>
              <a:t>outlook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main</a:t>
            </a:r>
            <a:r>
              <a:rPr lang="is-IS" dirty="0" smtClean="0"/>
              <a:t> </a:t>
            </a:r>
            <a:r>
              <a:rPr lang="is-IS" dirty="0" err="1" smtClean="0"/>
              <a:t>risks</a:t>
            </a:r>
            <a:endParaRPr lang="is-I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340768"/>
            <a:ext cx="4388757" cy="5108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9741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Operations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equity</a:t>
            </a:r>
            <a:endParaRPr lang="is-I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340768"/>
            <a:ext cx="4083982" cy="5211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1880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Operations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equity</a:t>
            </a:r>
            <a:endParaRPr lang="is-I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268760"/>
            <a:ext cx="4065696" cy="526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5403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Funding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liquid</a:t>
            </a:r>
            <a:r>
              <a:rPr lang="is-IS" dirty="0" smtClean="0"/>
              <a:t> </a:t>
            </a:r>
            <a:r>
              <a:rPr lang="is-IS" dirty="0" err="1" smtClean="0"/>
              <a:t>funds</a:t>
            </a:r>
            <a:endParaRPr lang="is-I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268760"/>
            <a:ext cx="3786035" cy="5378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5924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Funding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liquid</a:t>
            </a:r>
            <a:r>
              <a:rPr lang="is-IS" dirty="0" smtClean="0"/>
              <a:t> </a:t>
            </a:r>
            <a:r>
              <a:rPr lang="is-IS" dirty="0" err="1" smtClean="0"/>
              <a:t>funds</a:t>
            </a:r>
            <a:endParaRPr lang="is-I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268760"/>
            <a:ext cx="4096173" cy="525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0325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Funding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liquid</a:t>
            </a:r>
            <a:r>
              <a:rPr lang="is-IS" dirty="0" smtClean="0"/>
              <a:t> </a:t>
            </a:r>
            <a:r>
              <a:rPr lang="is-IS" dirty="0" err="1" smtClean="0"/>
              <a:t>funds</a:t>
            </a:r>
            <a:endParaRPr lang="is-I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124744"/>
            <a:ext cx="4315611" cy="556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2470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Funding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liquid</a:t>
            </a:r>
            <a:r>
              <a:rPr lang="is-IS" dirty="0" smtClean="0"/>
              <a:t> </a:t>
            </a:r>
            <a:r>
              <a:rPr lang="is-IS" dirty="0" err="1" smtClean="0"/>
              <a:t>funds</a:t>
            </a:r>
            <a:endParaRPr lang="is-I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12776"/>
            <a:ext cx="4528953" cy="457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4458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Funding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liquid</a:t>
            </a:r>
            <a:r>
              <a:rPr lang="is-IS" dirty="0" smtClean="0"/>
              <a:t> </a:t>
            </a:r>
            <a:r>
              <a:rPr lang="is-IS" dirty="0" err="1" smtClean="0"/>
              <a:t>funds</a:t>
            </a:r>
            <a:endParaRPr lang="is-I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268760"/>
            <a:ext cx="3722804" cy="545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0325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/>
              <a:t>Funding</a:t>
            </a:r>
            <a:r>
              <a:rPr lang="is-IS" dirty="0"/>
              <a:t> </a:t>
            </a:r>
            <a:r>
              <a:rPr lang="is-IS" dirty="0" err="1"/>
              <a:t>and</a:t>
            </a:r>
            <a:r>
              <a:rPr lang="is-IS" dirty="0"/>
              <a:t> </a:t>
            </a:r>
            <a:r>
              <a:rPr lang="is-IS" dirty="0" err="1"/>
              <a:t>liquid</a:t>
            </a:r>
            <a:r>
              <a:rPr lang="is-IS" dirty="0"/>
              <a:t> </a:t>
            </a:r>
            <a:r>
              <a:rPr lang="is-IS" dirty="0" err="1"/>
              <a:t>funds</a:t>
            </a:r>
            <a:endParaRPr lang="is-I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556792"/>
            <a:ext cx="4315611" cy="445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0325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Funding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liquid</a:t>
            </a:r>
            <a:r>
              <a:rPr lang="is-IS" dirty="0" smtClean="0"/>
              <a:t> </a:t>
            </a:r>
            <a:r>
              <a:rPr lang="is-IS" dirty="0" err="1" smtClean="0"/>
              <a:t>funds</a:t>
            </a:r>
            <a:endParaRPr lang="is-I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412776"/>
            <a:ext cx="3615361" cy="517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0325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Financial</a:t>
            </a:r>
            <a:r>
              <a:rPr lang="is-IS" dirty="0" smtClean="0"/>
              <a:t> </a:t>
            </a:r>
            <a:r>
              <a:rPr lang="is-IS" dirty="0" err="1" smtClean="0"/>
              <a:t>system</a:t>
            </a:r>
            <a:r>
              <a:rPr lang="is-IS" dirty="0" smtClean="0"/>
              <a:t> </a:t>
            </a:r>
            <a:r>
              <a:rPr lang="is-IS" dirty="0" err="1" smtClean="0"/>
              <a:t>assets</a:t>
            </a:r>
            <a:endParaRPr lang="is-I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340768"/>
            <a:ext cx="4108364" cy="508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3342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The</a:t>
            </a:r>
            <a:r>
              <a:rPr lang="is-IS" dirty="0" smtClean="0"/>
              <a:t> </a:t>
            </a:r>
            <a:r>
              <a:rPr lang="is-IS" dirty="0" err="1" smtClean="0"/>
              <a:t>Financial</a:t>
            </a:r>
            <a:r>
              <a:rPr lang="is-IS" dirty="0" smtClean="0"/>
              <a:t> </a:t>
            </a:r>
            <a:r>
              <a:rPr lang="is-IS" dirty="0" err="1" smtClean="0"/>
              <a:t>System</a:t>
            </a:r>
            <a:r>
              <a:rPr lang="is-IS" dirty="0" smtClean="0"/>
              <a:t> – </a:t>
            </a:r>
            <a:r>
              <a:rPr lang="is-IS" dirty="0" err="1" smtClean="0"/>
              <a:t>outlook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main</a:t>
            </a:r>
            <a:r>
              <a:rPr lang="is-IS" dirty="0" smtClean="0"/>
              <a:t> </a:t>
            </a:r>
            <a:r>
              <a:rPr lang="is-IS" dirty="0" err="1" smtClean="0"/>
              <a:t>risks</a:t>
            </a:r>
            <a:endParaRPr lang="is-I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268760"/>
            <a:ext cx="4065696" cy="526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618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Financial</a:t>
            </a:r>
            <a:r>
              <a:rPr lang="is-IS" dirty="0" smtClean="0"/>
              <a:t> </a:t>
            </a:r>
            <a:r>
              <a:rPr lang="is-IS" dirty="0" err="1" smtClean="0"/>
              <a:t>system</a:t>
            </a:r>
            <a:r>
              <a:rPr lang="is-IS" dirty="0" smtClean="0"/>
              <a:t> </a:t>
            </a:r>
            <a:r>
              <a:rPr lang="is-IS" dirty="0" err="1" smtClean="0"/>
              <a:t>assets</a:t>
            </a:r>
            <a:endParaRPr lang="is-I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412776"/>
            <a:ext cx="3574969" cy="524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080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Financial</a:t>
            </a:r>
            <a:r>
              <a:rPr lang="is-IS" dirty="0" smtClean="0"/>
              <a:t> </a:t>
            </a:r>
            <a:r>
              <a:rPr lang="is-IS" dirty="0" err="1" smtClean="0"/>
              <a:t>system</a:t>
            </a:r>
            <a:r>
              <a:rPr lang="is-IS" dirty="0" smtClean="0"/>
              <a:t> </a:t>
            </a:r>
            <a:r>
              <a:rPr lang="is-IS" dirty="0" err="1" smtClean="0"/>
              <a:t>assets</a:t>
            </a:r>
            <a:endParaRPr lang="is-I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340768"/>
            <a:ext cx="3492313" cy="543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9282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Financial</a:t>
            </a:r>
            <a:r>
              <a:rPr lang="is-IS" dirty="0" smtClean="0"/>
              <a:t> </a:t>
            </a:r>
            <a:r>
              <a:rPr lang="is-IS" dirty="0" err="1" smtClean="0"/>
              <a:t>system</a:t>
            </a:r>
            <a:r>
              <a:rPr lang="is-IS" dirty="0" smtClean="0"/>
              <a:t> </a:t>
            </a:r>
            <a:r>
              <a:rPr lang="is-IS" dirty="0" err="1" smtClean="0"/>
              <a:t>assets</a:t>
            </a:r>
            <a:endParaRPr lang="is-I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700808"/>
            <a:ext cx="4248561" cy="387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9497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Financial</a:t>
            </a:r>
            <a:r>
              <a:rPr lang="is-IS" dirty="0" smtClean="0"/>
              <a:t> </a:t>
            </a:r>
            <a:r>
              <a:rPr lang="is-IS" dirty="0" err="1" smtClean="0"/>
              <a:t>system</a:t>
            </a:r>
            <a:r>
              <a:rPr lang="is-IS" dirty="0" smtClean="0"/>
              <a:t> </a:t>
            </a:r>
            <a:r>
              <a:rPr lang="is-IS" dirty="0" err="1" smtClean="0"/>
              <a:t>assets</a:t>
            </a:r>
            <a:endParaRPr lang="is-I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340768"/>
            <a:ext cx="4004741" cy="520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4340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Financial</a:t>
            </a:r>
            <a:r>
              <a:rPr lang="is-IS" dirty="0" smtClean="0"/>
              <a:t> </a:t>
            </a:r>
            <a:r>
              <a:rPr lang="is-IS" dirty="0" err="1" smtClean="0"/>
              <a:t>system</a:t>
            </a:r>
            <a:r>
              <a:rPr lang="is-IS" dirty="0" smtClean="0"/>
              <a:t> </a:t>
            </a:r>
            <a:r>
              <a:rPr lang="is-IS" dirty="0" err="1" smtClean="0"/>
              <a:t>assets</a:t>
            </a:r>
            <a:endParaRPr lang="is-I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412776"/>
            <a:ext cx="4315611" cy="448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668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Financial</a:t>
            </a:r>
            <a:r>
              <a:rPr lang="is-IS" dirty="0" smtClean="0"/>
              <a:t> </a:t>
            </a:r>
            <a:r>
              <a:rPr lang="is-IS" dirty="0" err="1" smtClean="0"/>
              <a:t>system</a:t>
            </a:r>
            <a:r>
              <a:rPr lang="is-IS" dirty="0" smtClean="0"/>
              <a:t> </a:t>
            </a:r>
            <a:r>
              <a:rPr lang="is-IS" dirty="0" err="1" smtClean="0"/>
              <a:t>assets</a:t>
            </a:r>
            <a:endParaRPr lang="is-I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340768"/>
            <a:ext cx="4242465" cy="5370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9348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Households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268760"/>
            <a:ext cx="3885839" cy="539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627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err="1"/>
              <a:t>Households</a:t>
            </a:r>
            <a:endParaRPr lang="is-I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340768"/>
            <a:ext cx="4315611" cy="525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627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err="1"/>
              <a:t>Households</a:t>
            </a:r>
            <a:endParaRPr lang="is-I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340768"/>
            <a:ext cx="4126651" cy="494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627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err="1"/>
              <a:t>Households</a:t>
            </a:r>
            <a:endParaRPr lang="is-I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340768"/>
            <a:ext cx="3687369" cy="526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627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The</a:t>
            </a:r>
            <a:r>
              <a:rPr lang="is-IS" dirty="0" smtClean="0"/>
              <a:t> </a:t>
            </a:r>
            <a:r>
              <a:rPr lang="is-IS" dirty="0" err="1" smtClean="0"/>
              <a:t>Financial</a:t>
            </a:r>
            <a:r>
              <a:rPr lang="is-IS" dirty="0" smtClean="0"/>
              <a:t> </a:t>
            </a:r>
            <a:r>
              <a:rPr lang="is-IS" dirty="0" err="1" smtClean="0"/>
              <a:t>System</a:t>
            </a:r>
            <a:r>
              <a:rPr lang="is-IS" dirty="0" smtClean="0"/>
              <a:t> – </a:t>
            </a:r>
            <a:r>
              <a:rPr lang="is-IS" dirty="0" err="1" smtClean="0"/>
              <a:t>outlook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main</a:t>
            </a:r>
            <a:r>
              <a:rPr lang="is-IS" dirty="0" smtClean="0"/>
              <a:t> </a:t>
            </a:r>
            <a:r>
              <a:rPr lang="is-IS" dirty="0" err="1" smtClean="0"/>
              <a:t>risks</a:t>
            </a:r>
            <a:endParaRPr lang="is-I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484784"/>
            <a:ext cx="4090078" cy="455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618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err="1"/>
              <a:t>Households</a:t>
            </a:r>
            <a:endParaRPr lang="is-I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340768"/>
            <a:ext cx="4151033" cy="494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627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err="1"/>
              <a:t>Households</a:t>
            </a:r>
            <a:endParaRPr lang="is-I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484784"/>
            <a:ext cx="4175415" cy="4912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5280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Companies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268760"/>
            <a:ext cx="4315611" cy="5168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627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Companies</a:t>
            </a:r>
            <a:endParaRPr lang="is-I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412776"/>
            <a:ext cx="3438186" cy="525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627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Companies</a:t>
            </a:r>
            <a:endParaRPr lang="is-I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340768"/>
            <a:ext cx="4004741" cy="508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627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Companies</a:t>
            </a:r>
            <a:endParaRPr lang="is-I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340768"/>
            <a:ext cx="4315611" cy="4931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627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Companies</a:t>
            </a:r>
            <a:endParaRPr lang="is-I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268760"/>
            <a:ext cx="4681341" cy="519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627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smtClean="0"/>
              <a:t>Stress </a:t>
            </a:r>
            <a:r>
              <a:rPr lang="is-IS" dirty="0" err="1" smtClean="0"/>
              <a:t>test</a:t>
            </a:r>
            <a:endParaRPr lang="is-I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412776"/>
            <a:ext cx="4065696" cy="488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2058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Central</a:t>
            </a:r>
            <a:r>
              <a:rPr lang="is-IS" dirty="0" smtClean="0"/>
              <a:t> Bank stress </a:t>
            </a:r>
            <a:r>
              <a:rPr lang="is-IS" dirty="0" err="1" smtClean="0"/>
              <a:t>test</a:t>
            </a:r>
            <a:r>
              <a:rPr lang="is-IS" dirty="0" smtClean="0"/>
              <a:t> 2016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340768"/>
            <a:ext cx="4065696" cy="50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9145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Central</a:t>
            </a:r>
            <a:r>
              <a:rPr lang="is-IS" dirty="0" smtClean="0"/>
              <a:t> Bank stress </a:t>
            </a:r>
            <a:r>
              <a:rPr lang="is-IS" dirty="0" err="1" smtClean="0"/>
              <a:t>test</a:t>
            </a:r>
            <a:r>
              <a:rPr lang="is-IS" dirty="0" smtClean="0"/>
              <a:t> 2016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268760"/>
            <a:ext cx="4065696" cy="503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814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The</a:t>
            </a:r>
            <a:r>
              <a:rPr lang="is-IS" dirty="0" smtClean="0"/>
              <a:t> </a:t>
            </a:r>
            <a:r>
              <a:rPr lang="is-IS" dirty="0" err="1" smtClean="0"/>
              <a:t>Financial</a:t>
            </a:r>
            <a:r>
              <a:rPr lang="is-IS" dirty="0" smtClean="0"/>
              <a:t> </a:t>
            </a:r>
            <a:r>
              <a:rPr lang="is-IS" dirty="0" err="1" smtClean="0"/>
              <a:t>System</a:t>
            </a:r>
            <a:r>
              <a:rPr lang="is-IS" dirty="0" smtClean="0"/>
              <a:t> – </a:t>
            </a:r>
            <a:r>
              <a:rPr lang="is-IS" dirty="0" err="1" smtClean="0"/>
              <a:t>outlook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main</a:t>
            </a:r>
            <a:r>
              <a:rPr lang="is-IS" dirty="0" smtClean="0"/>
              <a:t> </a:t>
            </a:r>
            <a:r>
              <a:rPr lang="is-IS" dirty="0" err="1" smtClean="0"/>
              <a:t>risks</a:t>
            </a:r>
            <a:endParaRPr lang="is-I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268760"/>
            <a:ext cx="4157128" cy="513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618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Central</a:t>
            </a:r>
            <a:r>
              <a:rPr lang="is-IS" dirty="0" smtClean="0"/>
              <a:t> Bank stress </a:t>
            </a:r>
            <a:r>
              <a:rPr lang="is-IS" dirty="0" err="1" smtClean="0"/>
              <a:t>test</a:t>
            </a:r>
            <a:r>
              <a:rPr lang="is-IS" dirty="0" smtClean="0"/>
              <a:t> 2016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196752"/>
            <a:ext cx="4199797" cy="5333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061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Central</a:t>
            </a:r>
            <a:r>
              <a:rPr lang="is-IS" dirty="0" smtClean="0"/>
              <a:t> Bank stress </a:t>
            </a:r>
            <a:r>
              <a:rPr lang="is-IS" dirty="0" err="1" smtClean="0"/>
              <a:t>test</a:t>
            </a:r>
            <a:r>
              <a:rPr lang="is-IS" dirty="0" smtClean="0"/>
              <a:t> 2016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183974"/>
            <a:ext cx="4065696" cy="5687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7502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Central</a:t>
            </a:r>
            <a:r>
              <a:rPr lang="is-IS" dirty="0" smtClean="0"/>
              <a:t> Bank stress </a:t>
            </a:r>
            <a:r>
              <a:rPr lang="is-IS" dirty="0" err="1" smtClean="0"/>
              <a:t>test</a:t>
            </a:r>
            <a:r>
              <a:rPr lang="is-IS" dirty="0" smtClean="0"/>
              <a:t> 2016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484784"/>
            <a:ext cx="4151033" cy="469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6453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Central</a:t>
            </a:r>
            <a:r>
              <a:rPr lang="is-IS" dirty="0" smtClean="0"/>
              <a:t> Bank stress </a:t>
            </a:r>
            <a:r>
              <a:rPr lang="is-IS" dirty="0" err="1" smtClean="0"/>
              <a:t>test</a:t>
            </a:r>
            <a:r>
              <a:rPr lang="is-IS" dirty="0" smtClean="0"/>
              <a:t> 2016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700808"/>
            <a:ext cx="3803589" cy="409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3787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Central</a:t>
            </a:r>
            <a:r>
              <a:rPr lang="is-IS" dirty="0" smtClean="0"/>
              <a:t> Bank stress </a:t>
            </a:r>
            <a:r>
              <a:rPr lang="is-IS" dirty="0" err="1" smtClean="0"/>
              <a:t>test</a:t>
            </a:r>
            <a:r>
              <a:rPr lang="is-IS" dirty="0" smtClean="0"/>
              <a:t> 2016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412776"/>
            <a:ext cx="4090078" cy="480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1856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Central</a:t>
            </a:r>
            <a:r>
              <a:rPr lang="is-IS" dirty="0" smtClean="0"/>
              <a:t> Bank stress </a:t>
            </a:r>
            <a:r>
              <a:rPr lang="is-IS" dirty="0" err="1" smtClean="0"/>
              <a:t>test</a:t>
            </a:r>
            <a:r>
              <a:rPr lang="is-IS" dirty="0" smtClean="0"/>
              <a:t> 2016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412776"/>
            <a:ext cx="4394853" cy="525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6890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Central</a:t>
            </a:r>
            <a:r>
              <a:rPr lang="is-IS" dirty="0" smtClean="0"/>
              <a:t> Bank stress </a:t>
            </a:r>
            <a:r>
              <a:rPr lang="is-IS" dirty="0" err="1" smtClean="0"/>
              <a:t>test</a:t>
            </a:r>
            <a:r>
              <a:rPr lang="is-IS" dirty="0" smtClean="0"/>
              <a:t> 2016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340768"/>
            <a:ext cx="4236370" cy="517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3665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Central</a:t>
            </a:r>
            <a:r>
              <a:rPr lang="is-IS" dirty="0" smtClean="0"/>
              <a:t> Bank stress </a:t>
            </a:r>
            <a:r>
              <a:rPr lang="is-IS" dirty="0" err="1" smtClean="0"/>
              <a:t>test</a:t>
            </a:r>
            <a:r>
              <a:rPr lang="is-IS" dirty="0" smtClean="0"/>
              <a:t> 2016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484784"/>
            <a:ext cx="4230274" cy="442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347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Central</a:t>
            </a:r>
            <a:r>
              <a:rPr lang="is-IS" dirty="0" smtClean="0"/>
              <a:t> Bank stress </a:t>
            </a:r>
            <a:r>
              <a:rPr lang="is-IS" dirty="0" err="1" smtClean="0"/>
              <a:t>test</a:t>
            </a:r>
            <a:r>
              <a:rPr lang="is-IS" dirty="0" smtClean="0"/>
              <a:t> 2016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340768"/>
            <a:ext cx="4193701" cy="477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9821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Central</a:t>
            </a:r>
            <a:r>
              <a:rPr lang="is-IS" dirty="0" smtClean="0"/>
              <a:t> Bank stress </a:t>
            </a:r>
            <a:r>
              <a:rPr lang="is-IS" dirty="0" err="1" smtClean="0"/>
              <a:t>test</a:t>
            </a:r>
            <a:r>
              <a:rPr lang="is-IS" dirty="0" smtClean="0"/>
              <a:t> 2016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196752"/>
            <a:ext cx="4004741" cy="5540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4710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err="1"/>
              <a:t>The</a:t>
            </a:r>
            <a:r>
              <a:rPr lang="is-IS" dirty="0"/>
              <a:t> </a:t>
            </a:r>
            <a:r>
              <a:rPr lang="is-IS" dirty="0" err="1"/>
              <a:t>Financial</a:t>
            </a:r>
            <a:r>
              <a:rPr lang="is-IS" dirty="0"/>
              <a:t> </a:t>
            </a:r>
            <a:r>
              <a:rPr lang="is-IS" dirty="0" err="1"/>
              <a:t>System</a:t>
            </a:r>
            <a:r>
              <a:rPr lang="is-IS" dirty="0"/>
              <a:t> – </a:t>
            </a:r>
            <a:r>
              <a:rPr lang="is-IS" dirty="0" err="1"/>
              <a:t>outlook</a:t>
            </a:r>
            <a:r>
              <a:rPr lang="is-IS" dirty="0"/>
              <a:t> </a:t>
            </a:r>
            <a:r>
              <a:rPr lang="is-IS" dirty="0" err="1"/>
              <a:t>and</a:t>
            </a:r>
            <a:r>
              <a:rPr lang="is-IS" dirty="0"/>
              <a:t> </a:t>
            </a:r>
            <a:r>
              <a:rPr lang="is-IS" dirty="0" err="1"/>
              <a:t>main</a:t>
            </a:r>
            <a:r>
              <a:rPr lang="is-IS" dirty="0"/>
              <a:t> </a:t>
            </a:r>
            <a:r>
              <a:rPr lang="is-IS" dirty="0" err="1"/>
              <a:t>risks</a:t>
            </a:r>
            <a:endParaRPr lang="is-I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412776"/>
            <a:ext cx="3543353" cy="506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618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Central</a:t>
            </a:r>
            <a:r>
              <a:rPr lang="is-IS" dirty="0" smtClean="0"/>
              <a:t> Bank stress </a:t>
            </a:r>
            <a:r>
              <a:rPr lang="is-IS" dirty="0" err="1" smtClean="0"/>
              <a:t>test</a:t>
            </a:r>
            <a:r>
              <a:rPr lang="is-IS" dirty="0" smtClean="0"/>
              <a:t> 2016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196752"/>
            <a:ext cx="3998645" cy="5552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6453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err="1"/>
              <a:t>Appendix</a:t>
            </a:r>
            <a:r>
              <a:rPr lang="is-IS" dirty="0"/>
              <a:t> </a:t>
            </a:r>
            <a:r>
              <a:rPr lang="is-IS" dirty="0" smtClean="0"/>
              <a:t>II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412776"/>
            <a:ext cx="4047409" cy="454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5300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err="1"/>
              <a:t>Appendix</a:t>
            </a:r>
            <a:r>
              <a:rPr lang="is-IS" dirty="0"/>
              <a:t> </a:t>
            </a:r>
            <a:r>
              <a:rPr lang="is-IS" dirty="0" smtClean="0"/>
              <a:t>II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556792"/>
            <a:ext cx="4004741" cy="454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0076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err="1"/>
              <a:t>Appendix</a:t>
            </a:r>
            <a:r>
              <a:rPr lang="is-IS" dirty="0"/>
              <a:t> </a:t>
            </a:r>
            <a:r>
              <a:rPr lang="is-IS" dirty="0" smtClean="0"/>
              <a:t>II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484784"/>
            <a:ext cx="4108364" cy="4535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0076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err="1"/>
              <a:t>Appendix</a:t>
            </a:r>
            <a:r>
              <a:rPr lang="is-IS" dirty="0"/>
              <a:t> </a:t>
            </a:r>
            <a:r>
              <a:rPr lang="is-IS" dirty="0" smtClean="0"/>
              <a:t>II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556792"/>
            <a:ext cx="4090078" cy="455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0076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err="1"/>
              <a:t>Appendix</a:t>
            </a:r>
            <a:r>
              <a:rPr lang="is-IS" dirty="0"/>
              <a:t> </a:t>
            </a:r>
            <a:r>
              <a:rPr lang="is-IS" dirty="0" smtClean="0"/>
              <a:t>II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412776"/>
            <a:ext cx="4004741" cy="4797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0076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err="1"/>
              <a:t>Appendix</a:t>
            </a:r>
            <a:r>
              <a:rPr lang="is-IS" dirty="0"/>
              <a:t> </a:t>
            </a:r>
            <a:r>
              <a:rPr lang="is-IS" dirty="0" smtClean="0"/>
              <a:t>II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484784"/>
            <a:ext cx="4096173" cy="454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0076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7488238" cy="792162"/>
          </a:xfrm>
        </p:spPr>
        <p:txBody>
          <a:bodyPr/>
          <a:lstStyle/>
          <a:p>
            <a:pPr eaLnBrk="1" hangingPunct="1"/>
            <a:r>
              <a:rPr lang="is-IS" dirty="0" err="1" smtClean="0"/>
              <a:t>Economic</a:t>
            </a:r>
            <a:r>
              <a:rPr lang="is-IS" dirty="0" smtClean="0"/>
              <a:t> </a:t>
            </a:r>
            <a:r>
              <a:rPr lang="is-IS" dirty="0" err="1" smtClean="0"/>
              <a:t>environment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financial</a:t>
            </a:r>
            <a:r>
              <a:rPr lang="is-IS" dirty="0" smtClean="0"/>
              <a:t> markets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412776"/>
            <a:ext cx="4083982" cy="494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8462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s-IS" dirty="0" err="1" smtClean="0"/>
              <a:t>Economic</a:t>
            </a:r>
            <a:r>
              <a:rPr lang="is-IS" dirty="0" smtClean="0"/>
              <a:t> </a:t>
            </a:r>
            <a:r>
              <a:rPr lang="is-IS" dirty="0" err="1" smtClean="0"/>
              <a:t>environment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financial</a:t>
            </a:r>
            <a:r>
              <a:rPr lang="is-IS" dirty="0" smtClean="0"/>
              <a:t> markets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484784"/>
            <a:ext cx="3974263" cy="462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9720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_kynning_rautt">
  <a:themeElements>
    <a:clrScheme name="1_BLANK 1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621442"/>
      </a:accent2>
      <a:accent3>
        <a:srgbClr val="FFFFFF"/>
      </a:accent3>
      <a:accent4>
        <a:srgbClr val="000000"/>
      </a:accent4>
      <a:accent5>
        <a:srgbClr val="AAE2CA"/>
      </a:accent5>
      <a:accent6>
        <a:srgbClr val="58113B"/>
      </a:accent6>
      <a:hlink>
        <a:srgbClr val="000000"/>
      </a:hlink>
      <a:folHlink>
        <a:srgbClr val="000000"/>
      </a:folHlink>
    </a:clrScheme>
    <a:fontScheme name="1_BLAN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ANK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990033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8A002D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990033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8A002D"/>
        </a:accent6>
        <a:hlink>
          <a:srgbClr val="990033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1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621442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58113B"/>
        </a:accent6>
        <a:hlink>
          <a:srgbClr val="621442"/>
        </a:hlink>
        <a:folHlink>
          <a:srgbClr val="62144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1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621442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58113B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317</Words>
  <Application>Microsoft Office PowerPoint</Application>
  <PresentationFormat>On-screen Show (4:3)</PresentationFormat>
  <Paragraphs>79</Paragraphs>
  <Slides>76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78" baseType="lpstr">
      <vt:lpstr>Arial</vt:lpstr>
      <vt:lpstr>SI_kynning_rautt</vt:lpstr>
      <vt:lpstr>Central Bank of Iceland</vt:lpstr>
      <vt:lpstr>The Financial System – outlook and main risks</vt:lpstr>
      <vt:lpstr>The Financial System – outlook and main risks</vt:lpstr>
      <vt:lpstr>The Financial System – outlook and main risks</vt:lpstr>
      <vt:lpstr>The Financial System – outlook and main risks</vt:lpstr>
      <vt:lpstr>The Financial System – outlook and main risks</vt:lpstr>
      <vt:lpstr>The Financial System – outlook and main risks</vt:lpstr>
      <vt:lpstr>Economic environment and financial markets</vt:lpstr>
      <vt:lpstr>Economic environment and financial markets</vt:lpstr>
      <vt:lpstr>Economic environment and financial markets</vt:lpstr>
      <vt:lpstr>Economic environment and financial markets</vt:lpstr>
      <vt:lpstr>Economic environment and financial markets</vt:lpstr>
      <vt:lpstr>Economic environment and financial markets</vt:lpstr>
      <vt:lpstr>Economic environment and financial markets</vt:lpstr>
      <vt:lpstr>Economic environment and financial markets</vt:lpstr>
      <vt:lpstr>International investment position (IIP)</vt:lpstr>
      <vt:lpstr>International investment position (IIP)</vt:lpstr>
      <vt:lpstr>International investment position (IIP)</vt:lpstr>
      <vt:lpstr>International investment position (IIP)</vt:lpstr>
      <vt:lpstr>International investment position (IIP)</vt:lpstr>
      <vt:lpstr>International investment position (IIP)</vt:lpstr>
      <vt:lpstr>International investment position (IIP)</vt:lpstr>
      <vt:lpstr>International investment position (IIP)</vt:lpstr>
      <vt:lpstr>International investment position (IIP)</vt:lpstr>
      <vt:lpstr>International investment position (IIP)</vt:lpstr>
      <vt:lpstr>International investment position (IIP)</vt:lpstr>
      <vt:lpstr>Operations and equity</vt:lpstr>
      <vt:lpstr>Operations and equity</vt:lpstr>
      <vt:lpstr>Operations and equity</vt:lpstr>
      <vt:lpstr>Operations and equity</vt:lpstr>
      <vt:lpstr>Operations and equity</vt:lpstr>
      <vt:lpstr>Funding and liquid funds</vt:lpstr>
      <vt:lpstr>Funding and liquid funds</vt:lpstr>
      <vt:lpstr>Funding and liquid funds</vt:lpstr>
      <vt:lpstr>Funding and liquid funds</vt:lpstr>
      <vt:lpstr>Funding and liquid funds</vt:lpstr>
      <vt:lpstr>Funding and liquid funds</vt:lpstr>
      <vt:lpstr>Funding and liquid funds</vt:lpstr>
      <vt:lpstr>Financial system assets</vt:lpstr>
      <vt:lpstr>Financial system assets</vt:lpstr>
      <vt:lpstr>Financial system assets</vt:lpstr>
      <vt:lpstr>Financial system assets</vt:lpstr>
      <vt:lpstr>Financial system assets</vt:lpstr>
      <vt:lpstr>Financial system assets</vt:lpstr>
      <vt:lpstr>Financial system assets</vt:lpstr>
      <vt:lpstr>Households</vt:lpstr>
      <vt:lpstr>Households</vt:lpstr>
      <vt:lpstr>Households</vt:lpstr>
      <vt:lpstr>Households</vt:lpstr>
      <vt:lpstr>Households</vt:lpstr>
      <vt:lpstr>Households</vt:lpstr>
      <vt:lpstr>Companies</vt:lpstr>
      <vt:lpstr>Companies</vt:lpstr>
      <vt:lpstr>Companies</vt:lpstr>
      <vt:lpstr>Companies</vt:lpstr>
      <vt:lpstr>Companies</vt:lpstr>
      <vt:lpstr>Stress test</vt:lpstr>
      <vt:lpstr>Central Bank stress test 2016</vt:lpstr>
      <vt:lpstr>Central Bank stress test 2016</vt:lpstr>
      <vt:lpstr>Central Bank stress test 2016</vt:lpstr>
      <vt:lpstr>Central Bank stress test 2016</vt:lpstr>
      <vt:lpstr>Central Bank stress test 2016</vt:lpstr>
      <vt:lpstr>Central Bank stress test 2016</vt:lpstr>
      <vt:lpstr>Central Bank stress test 2016</vt:lpstr>
      <vt:lpstr>Central Bank stress test 2016</vt:lpstr>
      <vt:lpstr>Central Bank stress test 2016</vt:lpstr>
      <vt:lpstr>Central Bank stress test 2016</vt:lpstr>
      <vt:lpstr>Central Bank stress test 2016</vt:lpstr>
      <vt:lpstr>Central Bank stress test 2016</vt:lpstr>
      <vt:lpstr>Central Bank stress test 2016</vt:lpstr>
      <vt:lpstr>Appendix II</vt:lpstr>
      <vt:lpstr>Appendix II</vt:lpstr>
      <vt:lpstr>Appendix II</vt:lpstr>
      <vt:lpstr>Appendix II</vt:lpstr>
      <vt:lpstr>Appendix II</vt:lpstr>
      <vt:lpstr>Appendix II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2013-10-14T10:32:52Z</dcterms:created>
  <dcterms:modified xsi:type="dcterms:W3CDTF">2016-10-13T13:18:54Z</dcterms:modified>
</cp:coreProperties>
</file>